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61" r:id="rId3"/>
    <p:sldId id="356" r:id="rId4"/>
    <p:sldId id="361" r:id="rId5"/>
    <p:sldId id="360" r:id="rId6"/>
    <p:sldId id="362" r:id="rId7"/>
    <p:sldId id="257" r:id="rId8"/>
    <p:sldId id="359" r:id="rId9"/>
    <p:sldId id="358" r:id="rId10"/>
    <p:sldId id="363" r:id="rId11"/>
    <p:sldId id="357" r:id="rId12"/>
  </p:sldIdLst>
  <p:sldSz cx="12192000" cy="6858000"/>
  <p:notesSz cx="6858000" cy="9144000"/>
  <p:embeddedFontLst>
    <p:embeddedFont>
      <p:font typeface="BM HANNA Pro OTF" panose="020B0600000101010101" pitchFamily="34" charset="-127"/>
      <p:regular r:id="rId14"/>
    </p:embeddedFont>
    <p:embeddedFont>
      <p:font typeface="BM HANNA 11yrs old OTF" panose="020B0600000101010101" pitchFamily="34" charset="-127"/>
      <p:regular r:id="rId15"/>
    </p:embeddedFont>
    <p:embeddedFont>
      <p:font typeface="BM HANNA Air OTF" panose="020B0600000101010101" pitchFamily="34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F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88"/>
    <p:restoredTop sz="94580"/>
  </p:normalViewPr>
  <p:slideViewPr>
    <p:cSldViewPr snapToGrid="0" snapToObjects="1" showGuides="1">
      <p:cViewPr>
        <p:scale>
          <a:sx n="140" d="100"/>
          <a:sy n="140" d="100"/>
        </p:scale>
        <p:origin x="43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17:42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24575,'19'0'0,"29"0"0,44 9 0,-27-8 0,19-1 0,8 0 0,-1 0 0,-11 1-1615,0 1 0,-7 2 0,11-2 1615,2-1 0,14-2 0,8 1 0,-1-1 0,-6 1 0,-14 1 0,3 2 0,-11 1 0,3 0 0,-2-3 0,5-1 0,-1 0 0,-9 1 0,14 4 0,0 1-505,-12-5 0,10-1 1,-3-1-1,-13 1 505,-14 0 0,-2 0 0,32 0 0,11 0 0,-21 0 1463,-24 0-1463,-7 4 0,-5-3 0,-27 3 2179,9-4-2179,-8 0 0,32 0 0,-17 0 3222,27 0-3222,-30 0 0,19 0 0,12 0 0,5 0 0,20 0 0,-14 0 0,-8 0 0,-3 5 0,-9-3 0,-13 3 0,-4-1 0,19-3 0,-24 3 0,20-4 0,-35 0 0,-5 0 0,5 0 0,-3 0 0,14 0 0,-2 0 0,12 0 0,6 0 0,-5 0 0,14 0 0,38 0 0,-6 0 0,19 0 0,-39 0 0,-6 0 0,-7 0 0,43 0 0,-54 0 0,5 0 0,7 0 0,-20 0 0,10 0 0,-23 0 0,3 0 0,8 0 0,-3 0 0,11 0 0,4 0 0,-3 0 0,7 0 0,14 0 0,-12 0 0,1 0 0,-13-4 0,-8 3 0,2-3 0,0 0 0,71 3 0,-37-3 0,-5 3 0,0 2 0,-4-1 0,2 0 0,1 0 0,3 0 0,14-4 0,-2 0 0,-25 2 0,19-6 0,-50 8 0,4 0 0,-3 0 0,18 0 0,-11 0 0,11 0 0,-14 0 0,-4 0 0,-2 0 0,-4 0 0,-1 0 0,5 0 0,2 0 0,4 0 0,6-4 0,-4 3 0,10-4 0,-4 5 0,6-5 0,1 4 0,-1-4 0,-11 5 0,2 0 0,-9 0 0,4 0 0,0 0 0,14-5 0,-10 4 0,6-4 0,-11 1 0,-4 3 0,5-3 0,-4 4 0,-2 0 0,-5 0 0,1 0 0,-1 0 0,1 0 0,4 0 0,-4 0 0,23 0 0,-8 0 0,25 0 0,-14 0 0,-1 0 0,-2 0 0,-5 0 0,-5 0 0,-3 0 0,-10 0 0,-4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23127-B7C0-E643-9BF8-E23632DE12C1}" type="datetimeFigureOut">
              <a:rPr kumimoji="1" lang="ko-Kore-KR" altLang="en-US" smtClean="0"/>
              <a:t>2023. 1. 13.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08D2E-DFF1-4340-B17C-3F13ECB670B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9671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8D2E-DFF1-4340-B17C-3F13ECB670B5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3424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8D2E-DFF1-4340-B17C-3F13ECB670B5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5998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4AD5AF1-1545-8540-93CC-52BA981D57C5}"/>
              </a:ext>
            </a:extLst>
          </p:cNvPr>
          <p:cNvSpPr/>
          <p:nvPr/>
        </p:nvSpPr>
        <p:spPr>
          <a:xfrm>
            <a:off x="-21516" y="-21516"/>
            <a:ext cx="12240000" cy="6912000"/>
          </a:xfrm>
          <a:prstGeom prst="rect">
            <a:avLst/>
          </a:prstGeom>
          <a:solidFill>
            <a:srgbClr val="2AC2BC"/>
          </a:solidFill>
          <a:ln>
            <a:solidFill>
              <a:srgbClr val="2A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56ECB0-0CC8-704A-A7A0-B8D9AD676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9BACC3-C342-9546-9F1C-78EF73642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66204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90EB7-7F4A-AE49-B793-FAC032632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CA0A52-2D9F-8849-BE76-7B48DA9AB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735D82-2B54-C244-9E2F-26572BBE3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5BC2D-418F-0648-862A-F9A1BBE3E7E8}" type="datetimeFigureOut">
              <a:rPr kumimoji="1" lang="ko-Kore-KR" altLang="en-US" smtClean="0"/>
              <a:t>2023. 1. 13.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E9FAE2-9A29-B649-83C1-6EA9772AB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3AEC53-02D7-784A-A81B-FDB01875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ABE92-0528-1544-8E39-31E44185A1F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7956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4D4E44B-EF18-8341-9A79-232006FFB900}"/>
              </a:ext>
            </a:extLst>
          </p:cNvPr>
          <p:cNvSpPr/>
          <p:nvPr/>
        </p:nvSpPr>
        <p:spPr>
          <a:xfrm>
            <a:off x="-21516" y="-21516"/>
            <a:ext cx="12240000" cy="691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886E12-CE2D-BD41-9B5E-D3C5628CFFC1}"/>
              </a:ext>
            </a:extLst>
          </p:cNvPr>
          <p:cNvSpPr/>
          <p:nvPr/>
        </p:nvSpPr>
        <p:spPr>
          <a:xfrm>
            <a:off x="8724900" y="-16242"/>
            <a:ext cx="3491100" cy="6912000"/>
          </a:xfrm>
          <a:prstGeom prst="rect">
            <a:avLst/>
          </a:prstGeom>
          <a:solidFill>
            <a:srgbClr val="2AC2BC"/>
          </a:solidFill>
          <a:ln>
            <a:solidFill>
              <a:srgbClr val="2A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2" name="세로 제목 1">
            <a:extLst>
              <a:ext uri="{FF2B5EF4-FFF2-40B4-BE49-F238E27FC236}">
                <a16:creationId xmlns:a16="http://schemas.microsoft.com/office/drawing/2014/main" id="{CA13947D-E8AD-D24A-9D8B-6093EF00F8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885A83-6D70-7E44-80B7-0DAFD6BB3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CFEAF9-28B1-2245-9D42-F5EB37E2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5BC2D-418F-0648-862A-F9A1BBE3E7E8}" type="datetimeFigureOut">
              <a:rPr kumimoji="1" lang="ko-Kore-KR" altLang="en-US" smtClean="0"/>
              <a:t>2023. 1. 13.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945476-CFBF-8F48-AF33-7BA7E869A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36919" y="6356350"/>
            <a:ext cx="4114800" cy="365125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045016-25E7-F449-A3A0-40012364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5881" y="6356350"/>
            <a:ext cx="2743200" cy="365125"/>
          </a:xfrm>
        </p:spPr>
        <p:txBody>
          <a:bodyPr/>
          <a:lstStyle/>
          <a:p>
            <a:fld id="{1EEABE92-0528-1544-8E39-31E44185A1F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658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71AB7-5B09-0542-8560-55103C83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9A44F-9E5C-0340-840E-9CC2F8FB7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1869F2-FD87-6541-8642-9ACAC323C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5BC2D-418F-0648-862A-F9A1BBE3E7E8}" type="datetimeFigureOut">
              <a:rPr kumimoji="1" lang="ko-Kore-KR" altLang="en-US" smtClean="0"/>
              <a:t>2023. 1. 13.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89DC3D-3F69-1E43-8AC1-693368DF8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D7321-E75E-774A-BFDC-9F55F889C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ABE92-0528-1544-8E39-31E44185A1F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628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09418E6-A8AA-024F-9C79-4F94061C46CF}"/>
              </a:ext>
            </a:extLst>
          </p:cNvPr>
          <p:cNvSpPr/>
          <p:nvPr/>
        </p:nvSpPr>
        <p:spPr>
          <a:xfrm>
            <a:off x="-21516" y="-21516"/>
            <a:ext cx="12240000" cy="4610979"/>
          </a:xfrm>
          <a:prstGeom prst="rect">
            <a:avLst/>
          </a:prstGeom>
          <a:solidFill>
            <a:srgbClr val="2AC2BC"/>
          </a:solidFill>
          <a:ln>
            <a:solidFill>
              <a:srgbClr val="2A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CBD7BC-9684-E344-9DC1-8A778CA9B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932251-79C1-2742-B730-0017AC664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92496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86A6E-8F08-4841-8B65-4696E280E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72D67D-3798-154C-A0C1-08856FE6A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233E0C-D9B1-D348-97AF-C76D36239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B45A8E-5A02-044F-91E9-422D46D72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5BC2D-418F-0648-862A-F9A1BBE3E7E8}" type="datetimeFigureOut">
              <a:rPr kumimoji="1" lang="ko-Kore-KR" altLang="en-US" smtClean="0"/>
              <a:t>2023. 1. 13.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C34448-293F-364D-A7F5-F6410D352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279E9D-3B03-6448-AE40-17110AB0F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ABE92-0528-1544-8E39-31E44185A1F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3191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A49BE-4FB8-EC4B-B6E1-A70018EEF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43C7AF-21D0-6945-98DB-238633E50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A15DCB-8CCD-9442-83F7-33C7E0510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FD8026-D7DC-5D47-9835-980E0E0490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B7289B-130A-8A42-AD48-D4EAE30AD4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D7B1AF-B9EE-5B4D-B87E-A8ECDD3EB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5BC2D-418F-0648-862A-F9A1BBE3E7E8}" type="datetimeFigureOut">
              <a:rPr kumimoji="1" lang="ko-Kore-KR" altLang="en-US" smtClean="0"/>
              <a:t>2023. 1. 13.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110BC8-49E8-9B46-B6E5-192546134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C6E7FB-A18F-144D-A05D-F7566ED1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ABE92-0528-1544-8E39-31E44185A1F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099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68E47-F2C1-5842-AE67-3FD8604DA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84620E-D346-BC42-A115-614956AA7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5BC2D-418F-0648-862A-F9A1BBE3E7E8}" type="datetimeFigureOut">
              <a:rPr kumimoji="1" lang="ko-Kore-KR" altLang="en-US" smtClean="0"/>
              <a:t>2023. 1. 13.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B02433-C872-5E4E-B282-5848CFDEA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BDBD84-E7FA-9A4B-9CC0-776DE80A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ABE92-0528-1544-8E39-31E44185A1F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8728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4C0220-7739-8946-A447-F416C2847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5BC2D-418F-0648-862A-F9A1BBE3E7E8}" type="datetimeFigureOut">
              <a:rPr kumimoji="1" lang="ko-Kore-KR" altLang="en-US" smtClean="0"/>
              <a:t>2023. 1. 13.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6BF2CD-AB45-CF4E-94AE-1E853D127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E10580-61B4-5746-A255-287008F52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ABE92-0528-1544-8E39-31E44185A1F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919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72F9876-7873-5A43-9DEC-2E52E61308D1}"/>
              </a:ext>
            </a:extLst>
          </p:cNvPr>
          <p:cNvSpPr/>
          <p:nvPr/>
        </p:nvSpPr>
        <p:spPr>
          <a:xfrm>
            <a:off x="-21516" y="-21516"/>
            <a:ext cx="12240000" cy="691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0859D3-E134-854F-A345-529246215BB7}"/>
              </a:ext>
            </a:extLst>
          </p:cNvPr>
          <p:cNvSpPr/>
          <p:nvPr/>
        </p:nvSpPr>
        <p:spPr>
          <a:xfrm>
            <a:off x="-21047" y="-16242"/>
            <a:ext cx="4793072" cy="6912000"/>
          </a:xfrm>
          <a:prstGeom prst="rect">
            <a:avLst/>
          </a:prstGeom>
          <a:solidFill>
            <a:srgbClr val="2AC2BC"/>
          </a:solidFill>
          <a:ln>
            <a:solidFill>
              <a:srgbClr val="2A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85B8C9-6E9F-0844-A158-023076EB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E1E71D-1B7A-8B4F-89DB-5C06A890A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58B978-0A32-9B4E-B254-2EB54D29B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140445-641D-1940-8C0F-681AFB3C46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3526" y="6356350"/>
            <a:ext cx="2743200" cy="365125"/>
          </a:xfrm>
        </p:spPr>
        <p:txBody>
          <a:bodyPr/>
          <a:lstStyle/>
          <a:p>
            <a:fld id="{A2F5BC2D-418F-0648-862A-F9A1BBE3E7E8}" type="datetimeFigureOut">
              <a:rPr kumimoji="1" lang="ko-Kore-KR" altLang="en-US" smtClean="0"/>
              <a:t>2023. 1. 13.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530366-37B7-9840-B783-018CC9A27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02088" y="6356350"/>
            <a:ext cx="4114800" cy="365125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A0BB63-4D05-6B4A-946E-B205962B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ABE92-0528-1544-8E39-31E44185A1F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5683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BFD574B-2805-CB43-9EF6-86F3D661659D}"/>
              </a:ext>
            </a:extLst>
          </p:cNvPr>
          <p:cNvSpPr/>
          <p:nvPr/>
        </p:nvSpPr>
        <p:spPr>
          <a:xfrm>
            <a:off x="-21516" y="-21516"/>
            <a:ext cx="12240000" cy="691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3F2C69-6CA0-A143-8F35-F29A5F62F80B}"/>
              </a:ext>
            </a:extLst>
          </p:cNvPr>
          <p:cNvSpPr/>
          <p:nvPr/>
        </p:nvSpPr>
        <p:spPr>
          <a:xfrm>
            <a:off x="-21047" y="-16242"/>
            <a:ext cx="4793072" cy="6912000"/>
          </a:xfrm>
          <a:prstGeom prst="rect">
            <a:avLst/>
          </a:prstGeom>
          <a:solidFill>
            <a:srgbClr val="2AC2BC"/>
          </a:solidFill>
          <a:ln>
            <a:solidFill>
              <a:srgbClr val="2A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DD6DB6F-DBC9-054D-99D3-9AAA0CC8E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D31C08-F9FA-1E45-BE91-ABA082C207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D482FE-E3B1-5E46-BF09-7F11AD250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8A346A-A022-B548-B554-B2944FCA4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84275" y="6356350"/>
            <a:ext cx="2743200" cy="365125"/>
          </a:xfrm>
        </p:spPr>
        <p:txBody>
          <a:bodyPr/>
          <a:lstStyle/>
          <a:p>
            <a:fld id="{A2F5BC2D-418F-0648-862A-F9A1BBE3E7E8}" type="datetimeFigureOut">
              <a:rPr kumimoji="1" lang="ko-Kore-KR" altLang="en-US" smtClean="0"/>
              <a:t>2023. 1. 13.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727976-E947-0741-932C-8D63DA96F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721" y="6356350"/>
            <a:ext cx="4114800" cy="365125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AF407E-724B-C44F-861C-8EC54B379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ABE92-0528-1544-8E39-31E44185A1F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3003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01B9681-2EF7-4348-B59B-B4F06F5DA7A3}"/>
              </a:ext>
            </a:extLst>
          </p:cNvPr>
          <p:cNvSpPr/>
          <p:nvPr/>
        </p:nvSpPr>
        <p:spPr>
          <a:xfrm>
            <a:off x="-21516" y="-21516"/>
            <a:ext cx="12240000" cy="1325563"/>
          </a:xfrm>
          <a:prstGeom prst="rect">
            <a:avLst/>
          </a:prstGeom>
          <a:solidFill>
            <a:srgbClr val="2AC2BC"/>
          </a:solidFill>
          <a:ln>
            <a:solidFill>
              <a:srgbClr val="2A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CBA0FB-763C-914A-A243-2602387A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220031-B82B-674E-9D3F-9C6EF248A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8884FE-8F6A-9B4E-A121-3BBF9AA43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defRPr>
            </a:lvl1pPr>
          </a:lstStyle>
          <a:p>
            <a:fld id="{A2F5BC2D-418F-0648-862A-F9A1BBE3E7E8}" type="datetimeFigureOut">
              <a:rPr kumimoji="1" lang="ko-Kore-KR" altLang="en-US" smtClean="0"/>
              <a:t>2023. 1. 13.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B2C559-AD70-664F-97F4-8CE51534F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ACFC04-1F27-A440-9BEA-91352E1CF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defRPr>
            </a:lvl1pPr>
          </a:lstStyle>
          <a:p>
            <a:fld id="{1EEABE92-0528-1544-8E39-31E44185A1F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085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BM HANNA 11yrs old OTF" panose="020B0600000101010101" pitchFamily="34" charset="-127"/>
          <a:ea typeface="BM HANNA 11yrs old OTF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M HANNA Air OTF" panose="020B0600000101010101" pitchFamily="34" charset="-127"/>
          <a:ea typeface="BM HANNA Air OTF" panose="020B0600000101010101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M HANNA Air OTF" panose="020B0600000101010101" pitchFamily="34" charset="-127"/>
          <a:ea typeface="BM HANNA Air OTF" panose="020B0600000101010101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M HANNA Air OTF" panose="020B0600000101010101" pitchFamily="34" charset="-127"/>
          <a:ea typeface="BM HANNA Air OTF" panose="020B0600000101010101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M HANNA Air OTF" panose="020B0600000101010101" pitchFamily="34" charset="-127"/>
          <a:ea typeface="BM HANNA Air OTF" panose="020B0600000101010101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M HANNA Air OTF" panose="020B0600000101010101" pitchFamily="34" charset="-127"/>
          <a:ea typeface="BM HANNA Air OTF" panose="020B0600000101010101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ift.org/swift-book/LanguageGuide/Protocols.html#ID278" TargetMode="External"/><Relationship Id="rId2" Type="http://schemas.openxmlformats.org/officeDocument/2006/relationships/hyperlink" Target="https://developer.apple.com/documentation/swift/using-delegates-to-customize-object-behavio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uchanSong/swift-delegate-sampl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3F762-EAEC-D948-B44F-289EDDC36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Delegate </a:t>
            </a:r>
            <a:r>
              <a:rPr kumimoji="1" lang="ko-KR" altLang="en-US" dirty="0"/>
              <a:t>패턴을 활용하는 경우를 예를 들어 </a:t>
            </a:r>
            <a:r>
              <a:rPr kumimoji="1" lang="ko-KR" altLang="en-US" dirty="0" err="1"/>
              <a:t>설명하시오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2647D8-8989-9A48-9E85-D2C4DD1AE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29670"/>
            <a:ext cx="9144000" cy="1655762"/>
          </a:xfrm>
        </p:spPr>
        <p:txBody>
          <a:bodyPr/>
          <a:lstStyle/>
          <a:p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PAKA(</a:t>
            </a:r>
            <a:r>
              <a:rPr kumimoji="1" lang="ko-KR" altLang="en-US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최우태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endParaRPr kumimoji="1" lang="ko-Kore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6472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DE711965-CEAE-B282-19CD-BCEF58E68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kumimoji="1" lang="ko-KR" altLang="en-US" dirty="0"/>
              <a:t>사용</a:t>
            </a:r>
            <a:r>
              <a:rPr kumimoji="1" lang="en-US" altLang="ko-KR" dirty="0"/>
              <a:t> </a:t>
            </a:r>
            <a:r>
              <a:rPr kumimoji="1" lang="ko-KR" altLang="en-US" dirty="0"/>
              <a:t>예시 </a:t>
            </a:r>
            <a:r>
              <a:rPr kumimoji="1" lang="en-US" altLang="ko-KR" dirty="0"/>
              <a:t>2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화면 간 데이터 전달</a:t>
            </a:r>
            <a:endParaRPr kumimoji="1" lang="ko-Kore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DAB65E8-2691-7AB8-B98D-8AE95579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060" y="1818704"/>
            <a:ext cx="2659894" cy="50368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AF923AC-8143-3893-898F-94A5FD994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09" y="1782128"/>
            <a:ext cx="2693696" cy="51008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AEFA6A-9935-9620-A4FA-58D2384AA5B9}"/>
              </a:ext>
            </a:extLst>
          </p:cNvPr>
          <p:cNvSpPr txBox="1"/>
          <p:nvPr/>
        </p:nvSpPr>
        <p:spPr>
          <a:xfrm>
            <a:off x="5588874" y="1449372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화면 </a:t>
            </a:r>
            <a:r>
              <a:rPr kumimoji="1" lang="en-US" altLang="ko-KR" dirty="0"/>
              <a:t>B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0659C9-C237-6125-39FB-D44D3FDE41FA}"/>
              </a:ext>
            </a:extLst>
          </p:cNvPr>
          <p:cNvSpPr txBox="1"/>
          <p:nvPr/>
        </p:nvSpPr>
        <p:spPr>
          <a:xfrm>
            <a:off x="8425921" y="145399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화면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9D779565-71E5-592A-1E45-0B4A9A9A4B95}"/>
              </a:ext>
            </a:extLst>
          </p:cNvPr>
          <p:cNvSpPr/>
          <p:nvPr/>
        </p:nvSpPr>
        <p:spPr>
          <a:xfrm>
            <a:off x="7131028" y="4155440"/>
            <a:ext cx="608100" cy="3616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3A44EBB-50E5-F6DA-21AC-3D567A5E6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997" y="1782128"/>
            <a:ext cx="2693695" cy="5100826"/>
          </a:xfrm>
          <a:prstGeom prst="rect">
            <a:avLst/>
          </a:prstGeom>
        </p:spPr>
      </p:pic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9A5FDC8E-E75B-929C-C834-C6167AFE05C3}"/>
              </a:ext>
            </a:extLst>
          </p:cNvPr>
          <p:cNvSpPr/>
          <p:nvPr/>
        </p:nvSpPr>
        <p:spPr>
          <a:xfrm>
            <a:off x="4130297" y="4155440"/>
            <a:ext cx="608100" cy="3616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D1FA5-A816-A6EB-3F53-37B889655998}"/>
              </a:ext>
            </a:extLst>
          </p:cNvPr>
          <p:cNvSpPr txBox="1"/>
          <p:nvPr/>
        </p:nvSpPr>
        <p:spPr>
          <a:xfrm>
            <a:off x="2513711" y="144937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화면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7925F5-2829-F285-E7A4-9BCC5095A97F}"/>
              </a:ext>
            </a:extLst>
          </p:cNvPr>
          <p:cNvSpPr/>
          <p:nvPr/>
        </p:nvSpPr>
        <p:spPr>
          <a:xfrm>
            <a:off x="-21516" y="-53431"/>
            <a:ext cx="12240000" cy="6969487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대리자</a:t>
            </a:r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(delegate)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화면 </a:t>
            </a:r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</a:t>
            </a:r>
          </a:p>
          <a:p>
            <a:pPr algn="ctr"/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수신자</a:t>
            </a:r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(receiver) : 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화면 </a:t>
            </a:r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</a:t>
            </a:r>
            <a:endParaRPr kumimoji="1" lang="en-US" altLang="ko-Kore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83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309EE-03C4-2346-ADCA-37F2E515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참고한 자료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BF6EF1-FDC5-D948-B54C-1CC928F91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ko-Kore-KR" dirty="0">
                <a:hlinkClick r:id="rId2"/>
              </a:rPr>
              <a:t>https://developer.apple.com/documentation/swift/using-delegates-to-customize-object-behavior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(</a:t>
            </a:r>
            <a:r>
              <a:rPr kumimoji="1" lang="ko-KR" altLang="en-US" dirty="0"/>
              <a:t>애플 공식 문서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Using Delegates to Customize Object behavior)</a:t>
            </a:r>
          </a:p>
          <a:p>
            <a:pPr marL="0" indent="0">
              <a:buNone/>
            </a:pPr>
            <a:endParaRPr kumimoji="1" lang="en-US" altLang="ko-Kore-KR" dirty="0"/>
          </a:p>
          <a:p>
            <a:r>
              <a:rPr kumimoji="1" lang="en" altLang="ko-Kore-KR" dirty="0">
                <a:hlinkClick r:id="rId3"/>
              </a:rPr>
              <a:t>https://docs.swift.org/swift-book/LanguageGuide/Protocols.html#ID278</a:t>
            </a:r>
            <a:endParaRPr kumimoji="1" lang="en" altLang="ko-Kore-KR" dirty="0"/>
          </a:p>
          <a:p>
            <a:pPr marL="0" indent="0">
              <a:buNone/>
            </a:pPr>
            <a:r>
              <a:rPr kumimoji="1" lang="en" altLang="ko-Kore-KR" dirty="0"/>
              <a:t>(</a:t>
            </a:r>
            <a:r>
              <a:rPr kumimoji="1" lang="en-US" altLang="ko-Kore-KR" dirty="0"/>
              <a:t>Swift-book Protocols)</a:t>
            </a:r>
          </a:p>
          <a:p>
            <a:pPr marL="0" indent="0">
              <a:buNone/>
            </a:pPr>
            <a:endParaRPr kumimoji="1" lang="en-US" altLang="ko-Kore-KR" dirty="0"/>
          </a:p>
          <a:p>
            <a:r>
              <a:rPr kumimoji="1" lang="en" altLang="ko-Kore-KR" dirty="0">
                <a:hlinkClick r:id="rId4"/>
              </a:rPr>
              <a:t>https://github.com/YuchanSong/swift-delegate-sample</a:t>
            </a:r>
            <a:endParaRPr kumimoji="1"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1755802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309EE-03C4-2346-ADCA-37F2E515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Delegate </a:t>
            </a:r>
            <a:r>
              <a:rPr kumimoji="1" lang="ko-Kore-KR" altLang="en-US" dirty="0"/>
              <a:t>패턴이란</a:t>
            </a:r>
            <a:r>
              <a:rPr kumimoji="1" lang="en-US" altLang="ko-Kore-KR" dirty="0"/>
              <a:t>?</a:t>
            </a:r>
            <a:endParaRPr kumimoji="1" lang="ko-Kore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6A2818F-87A5-8161-3EF5-E27A4C9D4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 dirty="0"/>
              <a:t>Delegate </a:t>
            </a:r>
            <a:r>
              <a:rPr lang="ko-KR" altLang="en-US" dirty="0"/>
              <a:t>의 사전적 의미 </a:t>
            </a:r>
            <a:r>
              <a:rPr lang="en-US" altLang="ko-KR" dirty="0"/>
              <a:t>:</a:t>
            </a:r>
            <a:r>
              <a:rPr lang="ko-KR" altLang="en-US" dirty="0"/>
              <a:t> 위임하다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객체지향 디자인 패턴</a:t>
            </a:r>
            <a:endParaRPr lang="en-US" altLang="ko-KR" dirty="0"/>
          </a:p>
          <a:p>
            <a:r>
              <a:rPr lang="ko-KR" altLang="en-US" dirty="0"/>
              <a:t>어떤 객체의 동작을 다른 객체에 </a:t>
            </a:r>
            <a:r>
              <a:rPr lang="ko-KR" altLang="en-US" dirty="0" err="1"/>
              <a:t>위임시켜</a:t>
            </a:r>
            <a:r>
              <a:rPr lang="ko-KR" altLang="en-US" dirty="0"/>
              <a:t> 처리하는 것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5915028-9D97-8A25-BDE8-C128D8EF9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7772400" cy="29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309EE-03C4-2346-ADCA-37F2E515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사용예시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swift </a:t>
            </a:r>
            <a:r>
              <a:rPr kumimoji="1" lang="ko-KR" altLang="en-US" dirty="0"/>
              <a:t>공식 가이드</a:t>
            </a:r>
            <a:endParaRPr kumimoji="1" lang="ko-Kore-KR" altLang="en-US" dirty="0"/>
          </a:p>
        </p:txBody>
      </p:sp>
      <p:pic>
        <p:nvPicPr>
          <p:cNvPr id="4098" name="Picture 2" descr="Snakes and ladder game template">
            <a:extLst>
              <a:ext uri="{FF2B5EF4-FFF2-40B4-BE49-F238E27FC236}">
                <a16:creationId xmlns:a16="http://schemas.microsoft.com/office/drawing/2014/main" id="{23E757A4-3579-3F6B-59B1-D9821FBCC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736" y="1867988"/>
            <a:ext cx="6111240" cy="458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509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309EE-03C4-2346-ADCA-37F2E515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사용예시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swift </a:t>
            </a:r>
            <a:r>
              <a:rPr kumimoji="1" lang="ko-KR" altLang="en-US" dirty="0"/>
              <a:t>공식 가이드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06398F-796F-6DF6-2E54-43C29D3AF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793" y="2340008"/>
            <a:ext cx="5080309" cy="17409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D6BEAE-BBA6-E5EA-2793-D2F8BEE81D3C}"/>
              </a:ext>
            </a:extLst>
          </p:cNvPr>
          <p:cNvSpPr txBox="1"/>
          <p:nvPr/>
        </p:nvSpPr>
        <p:spPr>
          <a:xfrm>
            <a:off x="6352793" y="1849804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프로토콜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정의</a:t>
            </a:r>
            <a:endParaRPr kumimoji="1" lang="ko-Kore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D37A8F8-581C-53B0-8984-2347A4127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3" y="2340008"/>
            <a:ext cx="5080309" cy="24325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3A8363-3180-749A-C881-7A5F41971A90}"/>
              </a:ext>
            </a:extLst>
          </p:cNvPr>
          <p:cNvSpPr txBox="1"/>
          <p:nvPr/>
        </p:nvSpPr>
        <p:spPr>
          <a:xfrm>
            <a:off x="537209" y="1849804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Dice 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객체 정의</a:t>
            </a:r>
            <a:endParaRPr kumimoji="1" lang="ko-Kore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02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309EE-03C4-2346-ADCA-37F2E515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사용예시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swift </a:t>
            </a:r>
            <a:r>
              <a:rPr kumimoji="1" lang="ko-KR" altLang="en-US" dirty="0"/>
              <a:t>공식 가이드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8CD9AA-0B41-C25A-1CA7-E64F7480A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62" y="2130552"/>
            <a:ext cx="5573266" cy="3392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4C0770-21D9-5976-60E8-9808BDBFB0EF}"/>
              </a:ext>
            </a:extLst>
          </p:cNvPr>
          <p:cNvSpPr txBox="1"/>
          <p:nvPr/>
        </p:nvSpPr>
        <p:spPr>
          <a:xfrm>
            <a:off x="661162" y="1761220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프로토콜 채택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상세 구현</a:t>
            </a:r>
            <a:endParaRPr kumimoji="1" lang="ko-Kore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6DDAC2-1FBA-9C20-471C-8D2904022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784" y="2039636"/>
            <a:ext cx="4529327" cy="47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9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309EE-03C4-2346-ADCA-37F2E515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사용예시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swift </a:t>
            </a:r>
            <a:r>
              <a:rPr kumimoji="1" lang="ko-KR" altLang="en-US" dirty="0"/>
              <a:t>공식 가이드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C44E17-399E-463E-B781-E36C08991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13469"/>
            <a:ext cx="4717043" cy="32186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083A8C-A3BF-12AE-F1B8-174709B75B4B}"/>
              </a:ext>
            </a:extLst>
          </p:cNvPr>
          <p:cNvSpPr txBox="1"/>
          <p:nvPr/>
        </p:nvSpPr>
        <p:spPr>
          <a:xfrm>
            <a:off x="838200" y="1844137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게임 실행</a:t>
            </a:r>
            <a:endParaRPr kumimoji="1" lang="ko-Kore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5F255B-510A-BFF8-423F-E34835FD5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225" y="3352896"/>
            <a:ext cx="2440179" cy="2440179"/>
          </a:xfrm>
          <a:prstGeom prst="rect">
            <a:avLst/>
          </a:prstGeom>
        </p:spPr>
      </p:pic>
      <p:sp>
        <p:nvSpPr>
          <p:cNvPr id="7" name="타원형 설명선[O] 6">
            <a:extLst>
              <a:ext uri="{FF2B5EF4-FFF2-40B4-BE49-F238E27FC236}">
                <a16:creationId xmlns:a16="http://schemas.microsoft.com/office/drawing/2014/main" id="{7F622248-5008-549B-03E5-6C77A57136C0}"/>
              </a:ext>
            </a:extLst>
          </p:cNvPr>
          <p:cNvSpPr/>
          <p:nvPr/>
        </p:nvSpPr>
        <p:spPr>
          <a:xfrm>
            <a:off x="6520941" y="1844137"/>
            <a:ext cx="2440179" cy="1508759"/>
          </a:xfrm>
          <a:prstGeom prst="wedgeEllipseCallout">
            <a:avLst>
              <a:gd name="adj1" fmla="val 27014"/>
              <a:gd name="adj2" fmla="val 70047"/>
            </a:avLst>
          </a:prstGeom>
          <a:solidFill>
            <a:srgbClr val="00EF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그래서 </a:t>
            </a:r>
            <a:r>
              <a:rPr kumimoji="1" lang="en-US" altLang="ko-KR" sz="16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Delegate(</a:t>
            </a:r>
            <a:r>
              <a:rPr kumimoji="1" lang="ko-KR" altLang="en-US" sz="16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대리자</a:t>
            </a:r>
            <a:r>
              <a:rPr kumimoji="1" lang="en-US" altLang="ko-KR" sz="16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kumimoji="1" lang="ko-KR" altLang="en-US" sz="16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가 </a:t>
            </a:r>
            <a:r>
              <a:rPr kumimoji="1" lang="ko-KR" altLang="en-US" sz="1600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누구지</a:t>
            </a:r>
            <a:r>
              <a:rPr kumimoji="1" lang="en-US" altLang="ko-KR" sz="16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…?</a:t>
            </a:r>
            <a:endParaRPr kumimoji="1" lang="ko-Kore-KR" altLang="en-US" sz="16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DE7DEFE0-A4C7-8BDF-5685-2A044C709A5E}"/>
                  </a:ext>
                </a:extLst>
              </p14:cNvPr>
              <p14:cNvContentPartPr/>
              <p14:nvPr/>
            </p14:nvContentPartPr>
            <p14:xfrm>
              <a:off x="893304" y="3104136"/>
              <a:ext cx="2535840" cy="2808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DE7DEFE0-A4C7-8BDF-5685-2A044C709A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4304" y="3095136"/>
                <a:ext cx="2553480" cy="4572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02225A0-5311-1F1D-412C-F25A6FAA2A66}"/>
              </a:ext>
            </a:extLst>
          </p:cNvPr>
          <p:cNvSpPr txBox="1"/>
          <p:nvPr/>
        </p:nvSpPr>
        <p:spPr>
          <a:xfrm>
            <a:off x="3429144" y="2824439"/>
            <a:ext cx="3005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tracker</a:t>
            </a:r>
            <a:r>
              <a:rPr kumimoji="1" lang="ko-Kore-KR" altLang="en-US" sz="1400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</a:t>
            </a:r>
            <a:r>
              <a:rPr kumimoji="1" lang="ko-KR" altLang="en-US" sz="1400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메서드 동작을 </a:t>
            </a:r>
            <a:r>
              <a:rPr kumimoji="1" lang="en-US" altLang="ko-KR" sz="1400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game</a:t>
            </a:r>
            <a:r>
              <a:rPr kumimoji="1" lang="ko-KR" altLang="en-US" sz="1400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에 위임</a:t>
            </a:r>
            <a:r>
              <a:rPr kumimoji="1" lang="en-US" altLang="ko-KR" sz="1400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!</a:t>
            </a:r>
            <a:endParaRPr kumimoji="1" lang="ko-Kore-KR" altLang="en-US" sz="1400" dirty="0">
              <a:solidFill>
                <a:srgbClr val="FF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10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309EE-03C4-2346-ADCA-37F2E515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사용예시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화면 간 데이터 전달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93FEA6-AAB1-9C31-3D0B-BD3E33345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097" y="1690688"/>
            <a:ext cx="2672252" cy="50512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BC2ABD-B0B5-0120-5EC7-6E2347941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349" y="1690688"/>
            <a:ext cx="2690108" cy="50850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56A7B0-9950-9333-9055-660ECFA4A272}"/>
              </a:ext>
            </a:extLst>
          </p:cNvPr>
          <p:cNvSpPr txBox="1"/>
          <p:nvPr/>
        </p:nvSpPr>
        <p:spPr>
          <a:xfrm>
            <a:off x="3444359" y="1506022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회원가입</a:t>
            </a:r>
            <a:r>
              <a:rPr kumimoji="1" lang="ko-KR" altLang="en-US" dirty="0"/>
              <a:t> 화면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0C3731-C059-42AC-7E00-76E0B600856B}"/>
              </a:ext>
            </a:extLst>
          </p:cNvPr>
          <p:cNvSpPr txBox="1"/>
          <p:nvPr/>
        </p:nvSpPr>
        <p:spPr>
          <a:xfrm>
            <a:off x="6226123" y="150602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로그인</a:t>
            </a:r>
            <a:r>
              <a:rPr kumimoji="1" lang="ko-KR" altLang="en-US" dirty="0"/>
              <a:t> 화면</a:t>
            </a:r>
            <a:endParaRPr kumimoji="1" lang="ko-Kore-KR" altLang="en-US" dirty="0"/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CEAF4AC9-2527-89E4-FB56-9F1A5A3F09A9}"/>
              </a:ext>
            </a:extLst>
          </p:cNvPr>
          <p:cNvCxnSpPr/>
          <p:nvPr/>
        </p:nvCxnSpPr>
        <p:spPr>
          <a:xfrm>
            <a:off x="4764024" y="2734056"/>
            <a:ext cx="1764792" cy="950976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711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100698B-6539-9220-79E6-41BA418A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060" y="1818704"/>
            <a:ext cx="2659894" cy="50368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0D8A91-3D87-3B77-16B8-3B946C6BF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09" y="1782128"/>
            <a:ext cx="2693696" cy="5100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6E549F-C6E2-DE0D-AD29-544D5FC5195C}"/>
              </a:ext>
            </a:extLst>
          </p:cNvPr>
          <p:cNvSpPr txBox="1"/>
          <p:nvPr/>
        </p:nvSpPr>
        <p:spPr>
          <a:xfrm>
            <a:off x="5588874" y="1449372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화면 </a:t>
            </a:r>
            <a:r>
              <a:rPr kumimoji="1" lang="en-US" altLang="ko-KR" dirty="0"/>
              <a:t>B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10A9B-C627-A093-7B69-270B0E292C5C}"/>
              </a:ext>
            </a:extLst>
          </p:cNvPr>
          <p:cNvSpPr txBox="1"/>
          <p:nvPr/>
        </p:nvSpPr>
        <p:spPr>
          <a:xfrm>
            <a:off x="8425921" y="145399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화면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564BA62A-C5C3-556B-7BB5-FF4C47FD701B}"/>
              </a:ext>
            </a:extLst>
          </p:cNvPr>
          <p:cNvSpPr/>
          <p:nvPr/>
        </p:nvSpPr>
        <p:spPr>
          <a:xfrm>
            <a:off x="7131028" y="4155440"/>
            <a:ext cx="608100" cy="3616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E711965-CEAE-B282-19CD-BCEF58E68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kumimoji="1" lang="ko-KR" altLang="en-US" dirty="0" err="1"/>
              <a:t>사용예시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화면 간 데이터 전달</a:t>
            </a: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3915AE-EC45-DC67-4BBC-52E801FE0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997" y="1782128"/>
            <a:ext cx="2693695" cy="5100826"/>
          </a:xfrm>
          <a:prstGeom prst="rect">
            <a:avLst/>
          </a:prstGeom>
        </p:spPr>
      </p:pic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BD96E2EA-6528-83E9-73C7-0F21F071B901}"/>
              </a:ext>
            </a:extLst>
          </p:cNvPr>
          <p:cNvSpPr/>
          <p:nvPr/>
        </p:nvSpPr>
        <p:spPr>
          <a:xfrm>
            <a:off x="4130297" y="4155440"/>
            <a:ext cx="608100" cy="3616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6A950F-0C0A-87BB-8A14-9DED058DA83F}"/>
              </a:ext>
            </a:extLst>
          </p:cNvPr>
          <p:cNvSpPr txBox="1"/>
          <p:nvPr/>
        </p:nvSpPr>
        <p:spPr>
          <a:xfrm>
            <a:off x="2513711" y="144937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화면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48242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309EE-03C4-2346-ADCA-37F2E515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kumimoji="1" lang="ko-KR" altLang="en-US" dirty="0"/>
              <a:t>사용</a:t>
            </a:r>
            <a:r>
              <a:rPr kumimoji="1" lang="en-US" altLang="ko-KR" dirty="0"/>
              <a:t> </a:t>
            </a:r>
            <a:r>
              <a:rPr kumimoji="1" lang="ko-KR" altLang="en-US" dirty="0"/>
              <a:t>예시 </a:t>
            </a:r>
            <a:r>
              <a:rPr kumimoji="1" lang="en-US" altLang="ko-KR" dirty="0"/>
              <a:t>2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화면 간 데이터 전달</a:t>
            </a:r>
            <a:endParaRPr kumimoji="1" lang="ko-Kore-KR" alt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F8D7735-6F87-D4BD-7F21-EA2BEEBE0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데이터를 전달받고 싶은 화면 </a:t>
            </a:r>
            <a:r>
              <a:rPr lang="en-US" altLang="ko-KR" dirty="0"/>
              <a:t>A	</a:t>
            </a:r>
            <a:endParaRPr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3834C5-8323-52FE-0308-94ADA8554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412" b="2"/>
          <a:stretch/>
        </p:blipFill>
        <p:spPr>
          <a:xfrm>
            <a:off x="839788" y="2505075"/>
            <a:ext cx="5157787" cy="3684588"/>
          </a:xfrm>
          <a:prstGeom prst="rect">
            <a:avLst/>
          </a:prstGeom>
          <a:noFill/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123326B-F0E9-35CD-956A-C5CE52306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데이터가 입력되는 </a:t>
            </a:r>
            <a:r>
              <a:rPr lang="en-US" altLang="ko-KR" dirty="0"/>
              <a:t>B</a:t>
            </a:r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9F6E06-0636-5880-852A-13273720B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68"/>
          <a:stretch/>
        </p:blipFill>
        <p:spPr>
          <a:xfrm>
            <a:off x="6172200" y="2505075"/>
            <a:ext cx="5183188" cy="36845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957898"/>
      </p:ext>
    </p:extLst>
  </p:cSld>
  <p:clrMapOvr>
    <a:masterClrMapping/>
  </p:clrMapOvr>
</p:sld>
</file>

<file path=ppt/theme/theme1.xml><?xml version="1.0" encoding="utf-8"?>
<a:theme xmlns:a="http://schemas.openxmlformats.org/drawingml/2006/main" name="제이ᄆ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제이미" id="{C4152A9A-916B-0B43-AF37-0AA94A27B4C9}" vid="{23C4DF88-D3C1-6E47-8459-04DD86CF8FD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제이미_배민색_FullScreen</Template>
  <TotalTime>488</TotalTime>
  <Words>214</Words>
  <Application>Microsoft Macintosh PowerPoint</Application>
  <PresentationFormat>와이드스크린</PresentationFormat>
  <Paragraphs>43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Arial</vt:lpstr>
      <vt:lpstr>BM HANNA Air OTF</vt:lpstr>
      <vt:lpstr>BM HANNA Pro OTF</vt:lpstr>
      <vt:lpstr>Calibri</vt:lpstr>
      <vt:lpstr>BM HANNA 11yrs old OTF</vt:lpstr>
      <vt:lpstr>제이미</vt:lpstr>
      <vt:lpstr>Delegate 패턴을 활용하는 경우를 예를 들어 설명하시오.</vt:lpstr>
      <vt:lpstr>Delegate 패턴이란?</vt:lpstr>
      <vt:lpstr>사용예시 1 – swift 공식 가이드</vt:lpstr>
      <vt:lpstr>사용예시 1 – swift 공식 가이드</vt:lpstr>
      <vt:lpstr>사용예시 1 – swift 공식 가이드</vt:lpstr>
      <vt:lpstr>사용예시 1 – swift 공식 가이드</vt:lpstr>
      <vt:lpstr>사용예시 2 – 화면 간 데이터 전달</vt:lpstr>
      <vt:lpstr>사용예시 2 – 화면 간 데이터 전달</vt:lpstr>
      <vt:lpstr>사용 예시 2 – 화면 간 데이터 전달</vt:lpstr>
      <vt:lpstr>사용 예시 2 – 화면 간 데이터 전달</vt:lpstr>
      <vt:lpstr>참고한 자료..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최혜선</dc:creator>
  <cp:lastModifiedBy>최 우태</cp:lastModifiedBy>
  <cp:revision>12</cp:revision>
  <dcterms:created xsi:type="dcterms:W3CDTF">2020-07-17T08:42:26Z</dcterms:created>
  <dcterms:modified xsi:type="dcterms:W3CDTF">2023-01-13T11:46:24Z</dcterms:modified>
</cp:coreProperties>
</file>